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39"/>
  </p:notesMasterIdLst>
  <p:sldIdLst>
    <p:sldId id="256" r:id="rId2"/>
    <p:sldId id="274" r:id="rId3"/>
    <p:sldId id="308" r:id="rId4"/>
    <p:sldId id="311" r:id="rId5"/>
    <p:sldId id="323" r:id="rId6"/>
    <p:sldId id="324" r:id="rId7"/>
    <p:sldId id="310" r:id="rId8"/>
    <p:sldId id="319" r:id="rId9"/>
    <p:sldId id="272" r:id="rId10"/>
    <p:sldId id="309" r:id="rId11"/>
    <p:sldId id="276" r:id="rId12"/>
    <p:sldId id="277" r:id="rId13"/>
    <p:sldId id="261" r:id="rId14"/>
    <p:sldId id="278" r:id="rId15"/>
    <p:sldId id="320" r:id="rId16"/>
    <p:sldId id="331" r:id="rId17"/>
    <p:sldId id="313" r:id="rId18"/>
    <p:sldId id="314" r:id="rId19"/>
    <p:sldId id="315" r:id="rId20"/>
    <p:sldId id="325" r:id="rId21"/>
    <p:sldId id="316" r:id="rId22"/>
    <p:sldId id="400" r:id="rId23"/>
    <p:sldId id="317" r:id="rId24"/>
    <p:sldId id="321" r:id="rId25"/>
    <p:sldId id="322" r:id="rId26"/>
    <p:sldId id="401" r:id="rId27"/>
    <p:sldId id="326" r:id="rId28"/>
    <p:sldId id="327" r:id="rId29"/>
    <p:sldId id="328" r:id="rId30"/>
    <p:sldId id="329" r:id="rId31"/>
    <p:sldId id="318" r:id="rId32"/>
    <p:sldId id="283" r:id="rId33"/>
    <p:sldId id="284" r:id="rId34"/>
    <p:sldId id="304" r:id="rId35"/>
    <p:sldId id="305" r:id="rId36"/>
    <p:sldId id="306" r:id="rId37"/>
    <p:sldId id="275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D0DCCC6-8690-C540-B72B-D15FF608E3FE}" name="Kyle Sanford" initials="KS" userId="Kyle Sanford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B5B"/>
    <a:srgbClr val="FF8181"/>
    <a:srgbClr val="FFFFFF"/>
    <a:srgbClr val="1F6EE2"/>
    <a:srgbClr val="1F69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F4AA68-7AEE-4490-AA0E-3FF36F06273A}" v="2" dt="2023-11-15T16:18:00.5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81" autoAdjust="0"/>
    <p:restoredTop sz="94660"/>
  </p:normalViewPr>
  <p:slideViewPr>
    <p:cSldViewPr snapToGrid="0">
      <p:cViewPr varScale="1">
        <p:scale>
          <a:sx n="170" d="100"/>
          <a:sy n="170" d="100"/>
        </p:scale>
        <p:origin x="1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9BE551-7393-4F6C-97B3-6FCBCB27AA4F}" type="datetimeFigureOut">
              <a:rPr lang="en-US" smtClean="0"/>
              <a:t>5/13/24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BF07C-0DB4-4D47-8057-D2B857E9A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487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C888D-C632-ED4C-D678-7558300FF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939017-8D93-8876-F7EB-FD82BC054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BF75A-B311-1EE2-A451-922C66D8C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96EF6-7593-4551-9E78-D1BA16872F51}" type="datetimeFigureOut">
              <a:rPr lang="en-US" smtClean="0"/>
              <a:t>5/13/24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97880-F61F-98F4-96FE-29257E175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7AD3F-DB77-B1C6-48FC-ABC88716C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3938-3F8B-4ABD-9E46-66BBC2754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594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074CD-66CC-E310-8BBC-727174D63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317C0E-075F-AD2B-3B50-1803DD0EB9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B2B4F-B998-BB06-DF07-D0A571C31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96EF6-7593-4551-9E78-D1BA16872F51}" type="datetimeFigureOut">
              <a:rPr lang="en-US" smtClean="0"/>
              <a:t>5/13/24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2CE88-59BE-C3D1-D1FF-D00645227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8CFD6-7718-1E62-0087-3EE747066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3938-3F8B-4ABD-9E46-66BBC2754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097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DB4DC4-4CBB-B311-A6A7-5A3BE03E3D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CFCBBB-2E52-E184-5A70-542F478E66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DEB2A-31E1-2EDA-749E-04F7ADF3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96EF6-7593-4551-9E78-D1BA16872F51}" type="datetimeFigureOut">
              <a:rPr lang="en-US" smtClean="0"/>
              <a:t>5/13/24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C426F-1310-2934-DB79-0378CBCF5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DDCD1-8AD6-B939-0F6F-F6C2F605D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3938-3F8B-4ABD-9E46-66BBC2754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143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A0BEA-27EE-428F-8CF7-B509E1BF9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B7680-B587-6F7A-D9B2-044D5459BA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C2F112-FFC0-1342-DBE9-66118D483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96EF6-7593-4551-9E78-D1BA16872F51}" type="datetimeFigureOut">
              <a:rPr lang="en-US" smtClean="0"/>
              <a:t>5/13/24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D8B53-123A-7925-014F-B8023B64C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835A3-0428-D608-DCEF-0E0C70CF8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3938-3F8B-4ABD-9E46-66BBC2754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76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C1DB3-3B64-8752-7980-37469C66B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1F7C37-E93C-B924-4AB4-7D5552176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A1ED3-3278-F805-118E-EFC2B0A5D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96EF6-7593-4551-9E78-D1BA16872F51}" type="datetimeFigureOut">
              <a:rPr lang="en-US" smtClean="0"/>
              <a:t>5/13/24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34747-1371-E88D-3276-1B1C1190E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1D124-6398-FC7A-62F4-2641CD9DD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3938-3F8B-4ABD-9E46-66BBC2754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1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FC5F7-796C-2173-FCE8-6ABA7F293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7B77A-8688-F1CF-FBD3-08CFE88B16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D5B28E-794A-5969-E92A-5BFF5224DC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457830-E300-1798-C6B0-489EA98DA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96EF6-7593-4551-9E78-D1BA16872F51}" type="datetimeFigureOut">
              <a:rPr lang="en-US" smtClean="0"/>
              <a:t>5/13/24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3EE277-38E9-337E-B16F-4E029D972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B611C4-4A9A-E5DC-CB02-CFC491431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3938-3F8B-4ABD-9E46-66BBC2754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22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B4120-F4ED-07F6-426D-4F76AD1A0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CCF557-DD44-CF33-BC22-0A6E2F14D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67AEA6-7FE5-C421-D598-CD824A7754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850703-A00A-D59F-1BDC-C65D58A773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117535-25BC-F5D4-AFC2-B4E8F38E05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FDF41C-A3F8-DF30-9FFC-2D162866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96EF6-7593-4551-9E78-D1BA16872F51}" type="datetimeFigureOut">
              <a:rPr lang="en-US" smtClean="0"/>
              <a:t>5/13/24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A95CB9-A5C7-7B88-F46E-0087BFE19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965E5C-DD73-D6AB-9774-40034086D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3938-3F8B-4ABD-9E46-66BBC2754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682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1CD9E-E7D0-C0F0-7A3B-CBAFDC2E1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26F907-C87C-4323-5A7A-7AC9A838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96EF6-7593-4551-9E78-D1BA16872F51}" type="datetimeFigureOut">
              <a:rPr lang="en-US" smtClean="0"/>
              <a:t>5/13/24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272ABE-8EDF-30B6-29C3-97335A354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37BA2F-A2FE-D180-6C83-732B8F582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3938-3F8B-4ABD-9E46-66BBC2754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70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37A3B5-EF8E-BD7B-2385-485B159FD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96EF6-7593-4551-9E78-D1BA16872F51}" type="datetimeFigureOut">
              <a:rPr lang="en-US" smtClean="0"/>
              <a:t>5/13/24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9E08E3-4376-096B-5041-D9048C766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7D2EB9-77A8-F4F2-6CA8-A7BFAEBC5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3938-3F8B-4ABD-9E46-66BBC2754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14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8785C-3774-8612-25D1-DEA945F7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C89EE-5183-BF10-44E6-D004EFB6F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9A0857-2594-913F-2279-E3529DABCE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5E20EF-9CE4-B1D8-4108-DB9DF6140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96EF6-7593-4551-9E78-D1BA16872F51}" type="datetimeFigureOut">
              <a:rPr lang="en-US" smtClean="0"/>
              <a:t>5/13/24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82CA2C-03EA-2EBF-0730-0DB7C0A7F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CDE6E4-E5DF-5239-92FD-0EA753251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3938-3F8B-4ABD-9E46-66BBC2754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666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2B363-273E-4CD0-77F1-527357D5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4BE869-1FE9-1861-45EE-0678F648CF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4693D2-6176-5924-C685-8C0B49C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155546-37A4-C5F0-C140-D6A07704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96EF6-7593-4551-9E78-D1BA16872F51}" type="datetimeFigureOut">
              <a:rPr lang="en-US" smtClean="0"/>
              <a:t>5/13/24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60C8F3-C482-8F3F-6261-BDC1A9B3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3C09A-30BF-24C8-483E-BC3055534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3938-3F8B-4ABD-9E46-66BBC2754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96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5EB86C-6D07-671F-80B7-03F24B609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4E614E-9909-3633-5BA2-D3DEEB3C27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11196-9DE4-9D34-C9B9-C880F9A067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96EF6-7593-4551-9E78-D1BA16872F51}" type="datetimeFigureOut">
              <a:rPr lang="en-US" smtClean="0"/>
              <a:t>5/13/24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037B3-885D-D139-3B46-1BAAE154F2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09FAD4-AF27-5452-4D0D-0208F75CD1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B3938-3F8B-4ABD-9E46-66BBC2754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89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10" Type="http://schemas.openxmlformats.org/officeDocument/2006/relationships/image" Target="../media/image61.svg"/><Relationship Id="rId4" Type="http://schemas.openxmlformats.org/officeDocument/2006/relationships/image" Target="../media/image55.svg"/><Relationship Id="rId9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6E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C69AC7-8085-8B11-D58E-9F33769959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73" t="37639" r="51051" b="24445"/>
          <a:stretch/>
        </p:blipFill>
        <p:spPr>
          <a:xfrm>
            <a:off x="0" y="528637"/>
            <a:ext cx="5400675" cy="2600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459782-45C1-2CBC-6FD8-953F26FD60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98"/>
          <a:stretch/>
        </p:blipFill>
        <p:spPr>
          <a:xfrm>
            <a:off x="6562725" y="0"/>
            <a:ext cx="562927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EB08F0-B464-09EC-EAA0-B738BDA420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48" t="76944" r="40373"/>
          <a:stretch/>
        </p:blipFill>
        <p:spPr>
          <a:xfrm>
            <a:off x="5314950" y="5276850"/>
            <a:ext cx="2438400" cy="1581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01A4D1-E6B1-82AB-4256-A560D3F245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8" t="83889" r="81071" b="9167"/>
          <a:stretch/>
        </p:blipFill>
        <p:spPr>
          <a:xfrm>
            <a:off x="0" y="6381749"/>
            <a:ext cx="1695450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863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6E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7C86330-5FC2-03A9-1804-385F7D39B1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8" t="83889" r="81071" b="9167"/>
          <a:stretch/>
        </p:blipFill>
        <p:spPr>
          <a:xfrm>
            <a:off x="0" y="6380147"/>
            <a:ext cx="1695450" cy="47625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9A4A402-B325-313F-E254-178CE32EB3BC}"/>
              </a:ext>
            </a:extLst>
          </p:cNvPr>
          <p:cNvGrpSpPr/>
          <p:nvPr/>
        </p:nvGrpSpPr>
        <p:grpSpPr>
          <a:xfrm>
            <a:off x="6477001" y="0"/>
            <a:ext cx="5714999" cy="6858000"/>
            <a:chOff x="6477001" y="0"/>
            <a:chExt cx="5714999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9F94079-700F-E705-3242-1F4B4C2D7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653"/>
            <a:stretch/>
          </p:blipFill>
          <p:spPr>
            <a:xfrm>
              <a:off x="8753475" y="0"/>
              <a:ext cx="3438525" cy="6858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FB54BCE-3D79-C530-2B71-A3B905C77C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7899" t="97068" r="31348"/>
            <a:stretch/>
          </p:blipFill>
          <p:spPr>
            <a:xfrm>
              <a:off x="6477001" y="6656913"/>
              <a:ext cx="2276474" cy="201086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9276BF6-8915-39C4-F7F7-528A4C2ADDCE}"/>
              </a:ext>
            </a:extLst>
          </p:cNvPr>
          <p:cNvSpPr txBox="1"/>
          <p:nvPr/>
        </p:nvSpPr>
        <p:spPr>
          <a:xfrm>
            <a:off x="530686" y="2044005"/>
            <a:ext cx="459551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 PayHub:</a:t>
            </a:r>
          </a:p>
          <a:p>
            <a:endParaRPr lang="en-US" sz="900" dirty="0">
              <a:solidFill>
                <a:schemeClr val="bg1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Accounts (Customers/Companies)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Users (Contacts/Individuals)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Addresses (Optional)</a:t>
            </a:r>
            <a:endParaRPr lang="en-US" sz="1100" dirty="0">
              <a:solidFill>
                <a:schemeClr val="bg1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Invoices (Create/Update)</a:t>
            </a:r>
            <a:endParaRPr lang="en-US" sz="10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From PayHub</a:t>
            </a:r>
          </a:p>
          <a:p>
            <a:endParaRPr lang="en-US" sz="900" dirty="0">
              <a:solidFill>
                <a:schemeClr val="bg1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Invoices (Update)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Payment Details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D73343-B237-B6B2-F883-64BAED17C9AC}"/>
              </a:ext>
            </a:extLst>
          </p:cNvPr>
          <p:cNvSpPr txBox="1"/>
          <p:nvPr/>
        </p:nvSpPr>
        <p:spPr>
          <a:xfrm>
            <a:off x="473227" y="176304"/>
            <a:ext cx="60987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Integrations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CBE596-7C77-5B40-EE91-7E5FF945AC07}"/>
              </a:ext>
            </a:extLst>
          </p:cNvPr>
          <p:cNvSpPr txBox="1"/>
          <p:nvPr/>
        </p:nvSpPr>
        <p:spPr>
          <a:xfrm>
            <a:off x="66675" y="1020631"/>
            <a:ext cx="58102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400" b="1" dirty="0">
                <a:solidFill>
                  <a:schemeClr val="bg1"/>
                </a:solidFill>
              </a:rPr>
              <a:t>Connect is the middleware that sits between the Customer Portal and the Source of Truth for synchronizing Customers, Invoices, and Payments.</a:t>
            </a:r>
          </a:p>
        </p:txBody>
      </p:sp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C78E2A09-1994-60A6-D17C-0675A00E01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" t="13414" r="1360" b="2700"/>
          <a:stretch/>
        </p:blipFill>
        <p:spPr>
          <a:xfrm>
            <a:off x="6094435" y="1680292"/>
            <a:ext cx="4595513" cy="4311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2988904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EBBEE7-F241-E095-FAF1-1633376B2A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097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8B5DF0-C8AD-4E70-8FBC-2D6ECC1420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16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6CAAE7-562B-0AC5-43D5-BA3C19F0A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06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19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C075127-8E7A-A7BA-BF3F-971B214AD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191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D039A2-D9A1-532D-CC8F-6F5816D95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442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6E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E9A4A402-B325-313F-E254-178CE32EB3BC}"/>
              </a:ext>
            </a:extLst>
          </p:cNvPr>
          <p:cNvGrpSpPr/>
          <p:nvPr/>
        </p:nvGrpSpPr>
        <p:grpSpPr>
          <a:xfrm>
            <a:off x="6477001" y="0"/>
            <a:ext cx="5714999" cy="6858000"/>
            <a:chOff x="6477001" y="0"/>
            <a:chExt cx="5714999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9F94079-700F-E705-3242-1F4B4C2D7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653"/>
            <a:stretch/>
          </p:blipFill>
          <p:spPr>
            <a:xfrm>
              <a:off x="8753475" y="0"/>
              <a:ext cx="3438525" cy="6858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FB54BCE-3D79-C530-2B71-A3B905C77C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7899" t="97068" r="31348"/>
            <a:stretch/>
          </p:blipFill>
          <p:spPr>
            <a:xfrm>
              <a:off x="6477001" y="6656913"/>
              <a:ext cx="2276474" cy="20108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523D26C-6577-4C0F-6139-AE4DD80A7B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8" t="83889" r="81071" b="9167"/>
          <a:stretch/>
        </p:blipFill>
        <p:spPr>
          <a:xfrm>
            <a:off x="0" y="6381749"/>
            <a:ext cx="1695450" cy="4762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7FF239-FBA7-1ABF-3014-3C127A6A054F}"/>
              </a:ext>
            </a:extLst>
          </p:cNvPr>
          <p:cNvSpPr/>
          <p:nvPr/>
        </p:nvSpPr>
        <p:spPr>
          <a:xfrm>
            <a:off x="348033" y="201913"/>
            <a:ext cx="64590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The Payment Gateway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B73437-4571-CE6D-1431-53AEDC81FB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439" r="4782" b="6756"/>
          <a:stretch/>
        </p:blipFill>
        <p:spPr>
          <a:xfrm>
            <a:off x="6096000" y="1436830"/>
            <a:ext cx="4619625" cy="46147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797159-EE50-4763-0EF3-47FD6FA37977}"/>
              </a:ext>
            </a:extLst>
          </p:cNvPr>
          <p:cNvSpPr txBox="1"/>
          <p:nvPr/>
        </p:nvSpPr>
        <p:spPr>
          <a:xfrm>
            <a:off x="438616" y="1291283"/>
            <a:ext cx="5527107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Payment Hub integrates directly with your Payment Gateway to generate a token when a card is saved to the wallet which ensures that we retain PCI Compliance and never store any card information within the system.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When a payment is made, Payment Hub uses the Credit Card Token to authorize the transaction and/or capture payment.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Gateway/Processor Requirements: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Must be PCI Compliant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Must support Tokenization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Must have an accessible API.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0593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6E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7C86330-5FC2-03A9-1804-385F7D39B1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8" t="83889" r="81071" b="9167"/>
          <a:stretch/>
        </p:blipFill>
        <p:spPr>
          <a:xfrm>
            <a:off x="0" y="6380147"/>
            <a:ext cx="1695450" cy="47625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9A4A402-B325-313F-E254-178CE32EB3BC}"/>
              </a:ext>
            </a:extLst>
          </p:cNvPr>
          <p:cNvGrpSpPr/>
          <p:nvPr/>
        </p:nvGrpSpPr>
        <p:grpSpPr>
          <a:xfrm>
            <a:off x="6477001" y="0"/>
            <a:ext cx="5714999" cy="6858000"/>
            <a:chOff x="6477001" y="0"/>
            <a:chExt cx="5714999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9F94079-700F-E705-3242-1F4B4C2D7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653"/>
            <a:stretch/>
          </p:blipFill>
          <p:spPr>
            <a:xfrm>
              <a:off x="8753475" y="0"/>
              <a:ext cx="3438525" cy="6858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FB54BCE-3D79-C530-2B71-A3B905C77C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7899" t="97068" r="31348"/>
            <a:stretch/>
          </p:blipFill>
          <p:spPr>
            <a:xfrm>
              <a:off x="6477001" y="6656913"/>
              <a:ext cx="2276474" cy="201086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3607DF2-B5C7-5A75-D009-AC1A7FE89CB0}"/>
              </a:ext>
            </a:extLst>
          </p:cNvPr>
          <p:cNvSpPr txBox="1"/>
          <p:nvPr/>
        </p:nvSpPr>
        <p:spPr>
          <a:xfrm>
            <a:off x="532238" y="111957"/>
            <a:ext cx="86308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Full Individual Payments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CCA960-07C9-5708-4A9E-3B0B1126032D}"/>
              </a:ext>
            </a:extLst>
          </p:cNvPr>
          <p:cNvSpPr txBox="1"/>
          <p:nvPr/>
        </p:nvSpPr>
        <p:spPr>
          <a:xfrm>
            <a:off x="558365" y="1147244"/>
            <a:ext cx="54510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By default, “Balance Due” automatically prepopulates into the “Chosen Amount” field.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25DD65-4A8B-7CFC-E29D-F25458ABB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9631" y="949562"/>
            <a:ext cx="2954337" cy="5184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81C445B1-0D68-F876-1CD4-93BAEAF01E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" t="-1966" r="14455" b="57778"/>
          <a:stretch/>
        </p:blipFill>
        <p:spPr>
          <a:xfrm>
            <a:off x="1377870" y="3528277"/>
            <a:ext cx="4524375" cy="26056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23381601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6E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7C86330-5FC2-03A9-1804-385F7D39B1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8" t="83889" r="81071" b="9167"/>
          <a:stretch/>
        </p:blipFill>
        <p:spPr>
          <a:xfrm>
            <a:off x="0" y="6380147"/>
            <a:ext cx="1695450" cy="47625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9A4A402-B325-313F-E254-178CE32EB3BC}"/>
              </a:ext>
            </a:extLst>
          </p:cNvPr>
          <p:cNvGrpSpPr/>
          <p:nvPr/>
        </p:nvGrpSpPr>
        <p:grpSpPr>
          <a:xfrm>
            <a:off x="6477001" y="0"/>
            <a:ext cx="5714999" cy="6858000"/>
            <a:chOff x="6477001" y="0"/>
            <a:chExt cx="5714999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9F94079-700F-E705-3242-1F4B4C2D7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653"/>
            <a:stretch/>
          </p:blipFill>
          <p:spPr>
            <a:xfrm>
              <a:off x="8753475" y="0"/>
              <a:ext cx="3438525" cy="6858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FB54BCE-3D79-C530-2B71-A3B905C77C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7899" t="97068" r="31348"/>
            <a:stretch/>
          </p:blipFill>
          <p:spPr>
            <a:xfrm>
              <a:off x="6477001" y="6656913"/>
              <a:ext cx="2276474" cy="201086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3607DF2-B5C7-5A75-D009-AC1A7FE89CB0}"/>
              </a:ext>
            </a:extLst>
          </p:cNvPr>
          <p:cNvSpPr txBox="1"/>
          <p:nvPr/>
        </p:nvSpPr>
        <p:spPr>
          <a:xfrm>
            <a:off x="532238" y="111957"/>
            <a:ext cx="86308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Partial Payments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CCA960-07C9-5708-4A9E-3B0B1126032D}"/>
              </a:ext>
            </a:extLst>
          </p:cNvPr>
          <p:cNvSpPr txBox="1"/>
          <p:nvPr/>
        </p:nvSpPr>
        <p:spPr>
          <a:xfrm>
            <a:off x="532236" y="1035287"/>
            <a:ext cx="545105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User can reduce their payment amount to below the Balance Due.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Partial Payments can be turned off upon request which makes the Chosen Amount Field ReadOnly and forces the Customer/CSR to pay the full balance due. 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81C445B1-0D68-F876-1CD4-93BAEAF01E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" t="-1966" r="14455" b="57778"/>
          <a:stretch/>
        </p:blipFill>
        <p:spPr>
          <a:xfrm>
            <a:off x="1377870" y="3528277"/>
            <a:ext cx="4524375" cy="26056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95F6AA-F17E-154B-381F-C9EB340B7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9631" y="952384"/>
            <a:ext cx="2963048" cy="5207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1638AFC0-DA84-0C50-80BD-363F6B02F2C8}"/>
              </a:ext>
            </a:extLst>
          </p:cNvPr>
          <p:cNvSpPr/>
          <p:nvPr/>
        </p:nvSpPr>
        <p:spPr>
          <a:xfrm>
            <a:off x="9017454" y="4797936"/>
            <a:ext cx="393964" cy="1353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5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6E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7C86330-5FC2-03A9-1804-385F7D39B1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8" t="83889" r="81071" b="9167"/>
          <a:stretch/>
        </p:blipFill>
        <p:spPr>
          <a:xfrm>
            <a:off x="0" y="6380147"/>
            <a:ext cx="1695450" cy="47625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9A4A402-B325-313F-E254-178CE32EB3B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477001" y="0"/>
            <a:ext cx="5714999" cy="6858000"/>
            <a:chOff x="6477001" y="0"/>
            <a:chExt cx="5714999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9F94079-700F-E705-3242-1F4B4C2D7C9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68653"/>
            <a:stretch/>
          </p:blipFill>
          <p:spPr>
            <a:xfrm>
              <a:off x="8753475" y="0"/>
              <a:ext cx="3438525" cy="6858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FB54BCE-3D79-C530-2B71-A3B905C77CE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47899" t="97068" r="31348"/>
            <a:stretch/>
          </p:blipFill>
          <p:spPr>
            <a:xfrm>
              <a:off x="6477001" y="6656913"/>
              <a:ext cx="2276474" cy="201086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3607DF2-B5C7-5A75-D009-AC1A7FE89CB0}"/>
              </a:ext>
            </a:extLst>
          </p:cNvPr>
          <p:cNvSpPr txBox="1"/>
          <p:nvPr/>
        </p:nvSpPr>
        <p:spPr>
          <a:xfrm>
            <a:off x="532238" y="111957"/>
            <a:ext cx="86308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Bulk Payments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6DCA2E-F12C-B060-5649-7DB87C226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586" y="1052926"/>
            <a:ext cx="9769151" cy="47521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F9496EC6-E45E-4845-3AD1-49256D1C047A}"/>
              </a:ext>
            </a:extLst>
          </p:cNvPr>
          <p:cNvSpPr/>
          <p:nvPr/>
        </p:nvSpPr>
        <p:spPr>
          <a:xfrm>
            <a:off x="9233960" y="2291130"/>
            <a:ext cx="429208" cy="14929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8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6E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459782-45C1-2CBC-6FD8-953F26FD60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48885" r="-1"/>
          <a:stretch/>
        </p:blipFill>
        <p:spPr>
          <a:xfrm>
            <a:off x="6572251" y="0"/>
            <a:ext cx="561975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E3B58A-131F-AE34-3220-BBEB6478ADEC}"/>
              </a:ext>
            </a:extLst>
          </p:cNvPr>
          <p:cNvSpPr txBox="1"/>
          <p:nvPr/>
        </p:nvSpPr>
        <p:spPr>
          <a:xfrm>
            <a:off x="470283" y="1142850"/>
            <a:ext cx="3912517" cy="4467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Overview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System Architecture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Available Configurations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Hosting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Integrations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Portal UI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Timeline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Pricing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E09F01-6FFF-CD6A-5405-335404B442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8" t="83889" r="81071" b="9167"/>
          <a:stretch/>
        </p:blipFill>
        <p:spPr>
          <a:xfrm>
            <a:off x="0" y="6381750"/>
            <a:ext cx="1695450" cy="47625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E6166F7-66F6-2172-4D30-F31DD39DE756}"/>
              </a:ext>
            </a:extLst>
          </p:cNvPr>
          <p:cNvGrpSpPr/>
          <p:nvPr/>
        </p:nvGrpSpPr>
        <p:grpSpPr>
          <a:xfrm>
            <a:off x="470283" y="219521"/>
            <a:ext cx="3120782" cy="923330"/>
            <a:chOff x="357558" y="383236"/>
            <a:chExt cx="3120782" cy="92333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4B4CAED-5919-ABC5-D80F-1B3F3650397F}"/>
                </a:ext>
              </a:extLst>
            </p:cNvPr>
            <p:cNvSpPr txBox="1"/>
            <p:nvPr/>
          </p:nvSpPr>
          <p:spPr>
            <a:xfrm>
              <a:off x="1030415" y="383236"/>
              <a:ext cx="244792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</a:rPr>
                <a:t>Agenda</a:t>
              </a:r>
            </a:p>
          </p:txBody>
        </p:sp>
        <p:pic>
          <p:nvPicPr>
            <p:cNvPr id="3" name="Graphic 2" descr="Daily calendar with solid fill">
              <a:extLst>
                <a:ext uri="{FF2B5EF4-FFF2-40B4-BE49-F238E27FC236}">
                  <a16:creationId xmlns:a16="http://schemas.microsoft.com/office/drawing/2014/main" id="{4AC2330D-EA78-0588-120C-2EA6FC9DE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57558" y="496769"/>
              <a:ext cx="696263" cy="6962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576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6E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7C86330-5FC2-03A9-1804-385F7D39B1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8" t="83889" r="81071" b="9167"/>
          <a:stretch/>
        </p:blipFill>
        <p:spPr>
          <a:xfrm>
            <a:off x="0" y="6380147"/>
            <a:ext cx="1695450" cy="47625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9A4A402-B325-313F-E254-178CE32EB3BC}"/>
              </a:ext>
            </a:extLst>
          </p:cNvPr>
          <p:cNvGrpSpPr/>
          <p:nvPr/>
        </p:nvGrpSpPr>
        <p:grpSpPr>
          <a:xfrm>
            <a:off x="6477001" y="0"/>
            <a:ext cx="5714999" cy="6858000"/>
            <a:chOff x="6477001" y="0"/>
            <a:chExt cx="5714999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9F94079-700F-E705-3242-1F4B4C2D7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653"/>
            <a:stretch/>
          </p:blipFill>
          <p:spPr>
            <a:xfrm>
              <a:off x="8753475" y="0"/>
              <a:ext cx="3438525" cy="6858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FB54BCE-3D79-C530-2B71-A3B905C77C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7899" t="97068" r="31348"/>
            <a:stretch/>
          </p:blipFill>
          <p:spPr>
            <a:xfrm>
              <a:off x="6477001" y="6656913"/>
              <a:ext cx="2276474" cy="201086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3607DF2-B5C7-5A75-D009-AC1A7FE89CB0}"/>
              </a:ext>
            </a:extLst>
          </p:cNvPr>
          <p:cNvSpPr txBox="1"/>
          <p:nvPr/>
        </p:nvSpPr>
        <p:spPr>
          <a:xfrm>
            <a:off x="532238" y="111957"/>
            <a:ext cx="86308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Bulk Payments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CCA960-07C9-5708-4A9E-3B0B1126032D}"/>
              </a:ext>
            </a:extLst>
          </p:cNvPr>
          <p:cNvSpPr txBox="1"/>
          <p:nvPr/>
        </p:nvSpPr>
        <p:spPr>
          <a:xfrm>
            <a:off x="532237" y="1035287"/>
            <a:ext cx="586856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Bulk Payment Feature shows all Unpaid Invoices, allows the User to select which Invoices they want to pay, and specify their Payment Amount. </a:t>
            </a:r>
            <a:r>
              <a:rPr lang="en-US" i="1" u="sng" dirty="0">
                <a:solidFill>
                  <a:schemeClr val="bg1"/>
                </a:solidFill>
              </a:rPr>
              <a:t>(if Partial Payments enabled)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Submits a single payment that covers all selected Invoices.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Bulk Payments can be turned off upon request. 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81C445B1-0D68-F876-1CD4-93BAEAF01E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" t="-1966" r="14455" b="57778"/>
          <a:stretch/>
        </p:blipFill>
        <p:spPr>
          <a:xfrm>
            <a:off x="1377870" y="3528277"/>
            <a:ext cx="4524375" cy="26056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B56F7B-2572-053B-1E6B-699178AD3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6628" y="332248"/>
            <a:ext cx="2571688" cy="6047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077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6E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7C86330-5FC2-03A9-1804-385F7D39B1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8" t="83889" r="81071" b="9167"/>
          <a:stretch/>
        </p:blipFill>
        <p:spPr>
          <a:xfrm>
            <a:off x="0" y="6380147"/>
            <a:ext cx="1695450" cy="47625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9A4A402-B325-313F-E254-178CE32EB3BC}"/>
              </a:ext>
            </a:extLst>
          </p:cNvPr>
          <p:cNvGrpSpPr/>
          <p:nvPr/>
        </p:nvGrpSpPr>
        <p:grpSpPr>
          <a:xfrm>
            <a:off x="6477001" y="0"/>
            <a:ext cx="5714999" cy="6858000"/>
            <a:chOff x="6477001" y="0"/>
            <a:chExt cx="5714999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9F94079-700F-E705-3242-1F4B4C2D7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653"/>
            <a:stretch/>
          </p:blipFill>
          <p:spPr>
            <a:xfrm>
              <a:off x="8753475" y="0"/>
              <a:ext cx="3438525" cy="6858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FB54BCE-3D79-C530-2B71-A3B905C77C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7899" t="97068" r="31348"/>
            <a:stretch/>
          </p:blipFill>
          <p:spPr>
            <a:xfrm>
              <a:off x="6477001" y="6656913"/>
              <a:ext cx="2276474" cy="201086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3607DF2-B5C7-5A75-D009-AC1A7FE89CB0}"/>
              </a:ext>
            </a:extLst>
          </p:cNvPr>
          <p:cNvSpPr txBox="1"/>
          <p:nvPr/>
        </p:nvSpPr>
        <p:spPr>
          <a:xfrm>
            <a:off x="532238" y="111957"/>
            <a:ext cx="86308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ACH Payments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CCA960-07C9-5708-4A9E-3B0B1126032D}"/>
              </a:ext>
            </a:extLst>
          </p:cNvPr>
          <p:cNvSpPr txBox="1"/>
          <p:nvPr/>
        </p:nvSpPr>
        <p:spPr>
          <a:xfrm>
            <a:off x="532236" y="1035287"/>
            <a:ext cx="547803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ACH/eCheck can be configured to allow Customers and CSRs to add Bank Accounts to the Wallet.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The use of ACH/eCheck Payment Methods are depended on the capabilities of your PCI Provider/Payment Gateway. 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81C445B1-0D68-F876-1CD4-93BAEAF01E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" t="-1966" r="14455" b="57778"/>
          <a:stretch/>
        </p:blipFill>
        <p:spPr>
          <a:xfrm>
            <a:off x="1377870" y="3528277"/>
            <a:ext cx="4524375" cy="26056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BF2E87-D722-5EF3-6AD4-5D50507B1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5100" y="1394925"/>
            <a:ext cx="4823815" cy="2867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759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6E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B6D348-A6AE-B277-CD6B-D4312EC243C7}"/>
              </a:ext>
            </a:extLst>
          </p:cNvPr>
          <p:cNvSpPr txBox="1"/>
          <p:nvPr/>
        </p:nvSpPr>
        <p:spPr>
          <a:xfrm>
            <a:off x="337314" y="338304"/>
            <a:ext cx="59251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Clarity Payment Processing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7234E3-E22B-241C-8BB8-1650E6232949}"/>
              </a:ext>
            </a:extLst>
          </p:cNvPr>
          <p:cNvSpPr txBox="1"/>
          <p:nvPr/>
        </p:nvSpPr>
        <p:spPr>
          <a:xfrm>
            <a:off x="420850" y="1081931"/>
            <a:ext cx="567515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Included with the platform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Credit Card and ACH (North America)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Global Credit Card processing</a:t>
            </a:r>
          </a:p>
          <a:p>
            <a:pPr lvl="1"/>
            <a:r>
              <a:rPr lang="en-US" sz="1600" b="1" i="1" dirty="0">
                <a:solidFill>
                  <a:schemeClr val="bg1"/>
                </a:solidFill>
              </a:rPr>
              <a:t>      </a:t>
            </a:r>
            <a:r>
              <a:rPr lang="en-US" sz="1600" b="1" i="1" u="sng" dirty="0">
                <a:solidFill>
                  <a:schemeClr val="bg1"/>
                </a:solidFill>
              </a:rPr>
              <a:t>*Some countries require custom EFT for wire transfers.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B7C932-9227-E8F2-7570-5EECC78DDFE9}"/>
              </a:ext>
            </a:extLst>
          </p:cNvPr>
          <p:cNvSpPr txBox="1"/>
          <p:nvPr/>
        </p:nvSpPr>
        <p:spPr>
          <a:xfrm>
            <a:off x="564397" y="3731796"/>
            <a:ext cx="1883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Benefits: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0" name="Picture 9" descr="A picture containing text, screenshot, logo, design&#10;&#10;Description automatically generated">
            <a:extLst>
              <a:ext uri="{FF2B5EF4-FFF2-40B4-BE49-F238E27FC236}">
                <a16:creationId xmlns:a16="http://schemas.microsoft.com/office/drawing/2014/main" id="{F5CA3C77-200E-7B2E-47EC-400E803A8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966" y="593751"/>
            <a:ext cx="4626720" cy="31871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F53D42C-02FB-5A02-2393-FA0E30F30BEA}"/>
              </a:ext>
            </a:extLst>
          </p:cNvPr>
          <p:cNvSpPr txBox="1"/>
          <p:nvPr/>
        </p:nvSpPr>
        <p:spPr>
          <a:xfrm>
            <a:off x="420850" y="4387674"/>
            <a:ext cx="921955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FREE competitive rate. </a:t>
            </a:r>
            <a:r>
              <a:rPr lang="en-US" sz="1400" b="1" i="1" u="sng" dirty="0">
                <a:solidFill>
                  <a:schemeClr val="bg1"/>
                </a:solidFill>
              </a:rPr>
              <a:t>(Meet or beat your current Merchant Account Fee)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FREE Merchant Account (Credit Card &amp; ACH)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10% Cash Back for ongoing Support or Enhancements </a:t>
            </a:r>
          </a:p>
          <a:p>
            <a:pPr lvl="1"/>
            <a:r>
              <a:rPr lang="en-US" sz="1400" b="1" i="1" dirty="0">
                <a:solidFill>
                  <a:schemeClr val="bg1"/>
                </a:solidFill>
              </a:rPr>
              <a:t>        </a:t>
            </a:r>
            <a:r>
              <a:rPr lang="en-US" sz="1400" b="1" i="1" u="sng" dirty="0">
                <a:solidFill>
                  <a:schemeClr val="bg1"/>
                </a:solidFill>
              </a:rPr>
              <a:t>(10% of all fees collected are credited to your account as available hours).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18357BE-2139-2A91-FA55-04D7B9DD4DBA}"/>
              </a:ext>
            </a:extLst>
          </p:cNvPr>
          <p:cNvGrpSpPr/>
          <p:nvPr/>
        </p:nvGrpSpPr>
        <p:grpSpPr>
          <a:xfrm>
            <a:off x="6398218" y="95368"/>
            <a:ext cx="2105562" cy="2091957"/>
            <a:chOff x="7287491" y="-333267"/>
            <a:chExt cx="4408517" cy="4408517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E8ABD905-A293-F092-0431-FC08255D5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87491" y="-333267"/>
              <a:ext cx="4408517" cy="4408517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A64B913-571E-5ACA-C57C-0AD81D6FD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839584" y="1699541"/>
              <a:ext cx="1457325" cy="1714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635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6E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7C86330-5FC2-03A9-1804-385F7D39B1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8" t="83889" r="81071" b="9167"/>
          <a:stretch/>
        </p:blipFill>
        <p:spPr>
          <a:xfrm>
            <a:off x="0" y="6380147"/>
            <a:ext cx="1695450" cy="47625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9A4A402-B325-313F-E254-178CE32EB3BC}"/>
              </a:ext>
            </a:extLst>
          </p:cNvPr>
          <p:cNvGrpSpPr/>
          <p:nvPr/>
        </p:nvGrpSpPr>
        <p:grpSpPr>
          <a:xfrm>
            <a:off x="6477001" y="0"/>
            <a:ext cx="5714999" cy="6858000"/>
            <a:chOff x="6477001" y="0"/>
            <a:chExt cx="5714999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9F94079-700F-E705-3242-1F4B4C2D7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653"/>
            <a:stretch/>
          </p:blipFill>
          <p:spPr>
            <a:xfrm>
              <a:off x="8753475" y="0"/>
              <a:ext cx="3438525" cy="6858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FB54BCE-3D79-C530-2B71-A3B905C77C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7899" t="97068" r="31348"/>
            <a:stretch/>
          </p:blipFill>
          <p:spPr>
            <a:xfrm>
              <a:off x="6477001" y="6656913"/>
              <a:ext cx="2276474" cy="201086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3607DF2-B5C7-5A75-D009-AC1A7FE89CB0}"/>
              </a:ext>
            </a:extLst>
          </p:cNvPr>
          <p:cNvSpPr txBox="1"/>
          <p:nvPr/>
        </p:nvSpPr>
        <p:spPr>
          <a:xfrm>
            <a:off x="389362" y="84190"/>
            <a:ext cx="86308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Surcharging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CCA960-07C9-5708-4A9E-3B0B1126032D}"/>
              </a:ext>
            </a:extLst>
          </p:cNvPr>
          <p:cNvSpPr txBox="1"/>
          <p:nvPr/>
        </p:nvSpPr>
        <p:spPr>
          <a:xfrm>
            <a:off x="532236" y="916137"/>
            <a:ext cx="8345064" cy="1162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PayHub will receive the Credit Card’s “BIN” from the PCI/Payment Provider.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Connect will pass the BIN to the Surcharge Provider to calculate the Surcharge.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The Surcharge Amount is then applied to the Customer’s Payment Total as a fee.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029CCDB-3882-B83A-93F1-58BF9A8BDE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3" t="14231" r="8322" b="2793"/>
          <a:stretch/>
        </p:blipFill>
        <p:spPr>
          <a:xfrm>
            <a:off x="3164687" y="2289352"/>
            <a:ext cx="5862625" cy="3652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5210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873CF6-940E-62A7-9CE1-1417F7200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59283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7E8447-30B5-1C37-3E96-DDEE335B6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464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6E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7C86330-5FC2-03A9-1804-385F7D39B1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8" t="83889" r="81071" b="9167"/>
          <a:stretch/>
        </p:blipFill>
        <p:spPr>
          <a:xfrm>
            <a:off x="0" y="6380147"/>
            <a:ext cx="1695450" cy="47625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9A4A402-B325-313F-E254-178CE32EB3BC}"/>
              </a:ext>
            </a:extLst>
          </p:cNvPr>
          <p:cNvGrpSpPr/>
          <p:nvPr/>
        </p:nvGrpSpPr>
        <p:grpSpPr>
          <a:xfrm>
            <a:off x="6477001" y="0"/>
            <a:ext cx="5714999" cy="6858000"/>
            <a:chOff x="6477001" y="0"/>
            <a:chExt cx="5714999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9F94079-700F-E705-3242-1F4B4C2D7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653"/>
            <a:stretch/>
          </p:blipFill>
          <p:spPr>
            <a:xfrm>
              <a:off x="8753475" y="0"/>
              <a:ext cx="3438525" cy="6858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FB54BCE-3D79-C530-2B71-A3B905C77C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7899" t="97068" r="31348"/>
            <a:stretch/>
          </p:blipFill>
          <p:spPr>
            <a:xfrm>
              <a:off x="6477001" y="6656913"/>
              <a:ext cx="2276474" cy="201086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3607DF2-B5C7-5A75-D009-AC1A7FE89CB0}"/>
              </a:ext>
            </a:extLst>
          </p:cNvPr>
          <p:cNvSpPr txBox="1"/>
          <p:nvPr/>
        </p:nvSpPr>
        <p:spPr>
          <a:xfrm>
            <a:off x="389362" y="84190"/>
            <a:ext cx="86308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Level II &amp; III Processing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6A9CB3-0B5A-56AA-6BA8-A28FC5F5C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586" y="1229867"/>
            <a:ext cx="10748827" cy="4398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7658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6E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7C86330-5FC2-03A9-1804-385F7D39B1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8" t="83889" r="81071" b="9167"/>
          <a:stretch/>
        </p:blipFill>
        <p:spPr>
          <a:xfrm>
            <a:off x="0" y="6380147"/>
            <a:ext cx="1695450" cy="47625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9A4A402-B325-313F-E254-178CE32EB3BC}"/>
              </a:ext>
            </a:extLst>
          </p:cNvPr>
          <p:cNvGrpSpPr/>
          <p:nvPr/>
        </p:nvGrpSpPr>
        <p:grpSpPr>
          <a:xfrm>
            <a:off x="6477001" y="0"/>
            <a:ext cx="5714999" cy="6858000"/>
            <a:chOff x="6477001" y="0"/>
            <a:chExt cx="5714999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9F94079-700F-E705-3242-1F4B4C2D7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653"/>
            <a:stretch/>
          </p:blipFill>
          <p:spPr>
            <a:xfrm>
              <a:off x="8753475" y="0"/>
              <a:ext cx="3438525" cy="6858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FB54BCE-3D79-C530-2B71-A3B905C77C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7899" t="97068" r="31348"/>
            <a:stretch/>
          </p:blipFill>
          <p:spPr>
            <a:xfrm>
              <a:off x="6477001" y="6656913"/>
              <a:ext cx="2276474" cy="201086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3607DF2-B5C7-5A75-D009-AC1A7FE89CB0}"/>
              </a:ext>
            </a:extLst>
          </p:cNvPr>
          <p:cNvSpPr txBox="1"/>
          <p:nvPr/>
        </p:nvSpPr>
        <p:spPr>
          <a:xfrm>
            <a:off x="639528" y="141235"/>
            <a:ext cx="86308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 Profile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1C4852-4599-844B-EF2E-4448CE764D18}"/>
              </a:ext>
            </a:extLst>
          </p:cNvPr>
          <p:cNvSpPr txBox="1"/>
          <p:nvPr/>
        </p:nvSpPr>
        <p:spPr>
          <a:xfrm>
            <a:off x="639528" y="1064566"/>
            <a:ext cx="9469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My Profile - Displays information associated to the End User who is logged into the system including First Name, Last Name, Phone, Email (ReadOnly)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036E9DE-F9A0-65E3-7807-35E6715EB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223" y="2002391"/>
            <a:ext cx="8426396" cy="3997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55330815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6E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7C86330-5FC2-03A9-1804-385F7D39B1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8" t="83889" r="81071" b="9167"/>
          <a:stretch/>
        </p:blipFill>
        <p:spPr>
          <a:xfrm>
            <a:off x="0" y="6380147"/>
            <a:ext cx="1695450" cy="47625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9A4A402-B325-313F-E254-178CE32EB3BC}"/>
              </a:ext>
            </a:extLst>
          </p:cNvPr>
          <p:cNvGrpSpPr/>
          <p:nvPr/>
        </p:nvGrpSpPr>
        <p:grpSpPr>
          <a:xfrm>
            <a:off x="6477001" y="0"/>
            <a:ext cx="5714999" cy="6858000"/>
            <a:chOff x="6477001" y="0"/>
            <a:chExt cx="5714999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9F94079-700F-E705-3242-1F4B4C2D7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653"/>
            <a:stretch/>
          </p:blipFill>
          <p:spPr>
            <a:xfrm>
              <a:off x="8753475" y="0"/>
              <a:ext cx="3438525" cy="6858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FB54BCE-3D79-C530-2B71-A3B905C77C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7899" t="97068" r="31348"/>
            <a:stretch/>
          </p:blipFill>
          <p:spPr>
            <a:xfrm>
              <a:off x="6477001" y="6656913"/>
              <a:ext cx="2276474" cy="201086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3607DF2-B5C7-5A75-D009-AC1A7FE89CB0}"/>
              </a:ext>
            </a:extLst>
          </p:cNvPr>
          <p:cNvSpPr txBox="1"/>
          <p:nvPr/>
        </p:nvSpPr>
        <p:spPr>
          <a:xfrm>
            <a:off x="639528" y="127322"/>
            <a:ext cx="86308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Account Profile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1C4852-4599-844B-EF2E-4448CE764D18}"/>
              </a:ext>
            </a:extLst>
          </p:cNvPr>
          <p:cNvSpPr txBox="1"/>
          <p:nvPr/>
        </p:nvSpPr>
        <p:spPr>
          <a:xfrm>
            <a:off x="639528" y="1064566"/>
            <a:ext cx="9469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Displays information associated with Company such as the Company Name, Account Key/Number, Tax Exemption Number, etc. (ReadOnly)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E7C7F0-C4E0-D49C-22A4-9B0438FDD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977" y="1999660"/>
            <a:ext cx="8357517" cy="40318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460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6E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7C86330-5FC2-03A9-1804-385F7D39B1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8" t="83889" r="81071" b="9167"/>
          <a:stretch/>
        </p:blipFill>
        <p:spPr>
          <a:xfrm>
            <a:off x="0" y="6380147"/>
            <a:ext cx="1695450" cy="47625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9A4A402-B325-313F-E254-178CE32EB3BC}"/>
              </a:ext>
            </a:extLst>
          </p:cNvPr>
          <p:cNvGrpSpPr/>
          <p:nvPr/>
        </p:nvGrpSpPr>
        <p:grpSpPr>
          <a:xfrm>
            <a:off x="6477001" y="0"/>
            <a:ext cx="5714999" cy="6858000"/>
            <a:chOff x="6477001" y="0"/>
            <a:chExt cx="5714999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9F94079-700F-E705-3242-1F4B4C2D7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653"/>
            <a:stretch/>
          </p:blipFill>
          <p:spPr>
            <a:xfrm>
              <a:off x="8753475" y="0"/>
              <a:ext cx="3438525" cy="6858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FB54BCE-3D79-C530-2B71-A3B905C77C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7899" t="97068" r="31348"/>
            <a:stretch/>
          </p:blipFill>
          <p:spPr>
            <a:xfrm>
              <a:off x="6477001" y="6656913"/>
              <a:ext cx="2276474" cy="201086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3607DF2-B5C7-5A75-D009-AC1A7FE89CB0}"/>
              </a:ext>
            </a:extLst>
          </p:cNvPr>
          <p:cNvSpPr txBox="1"/>
          <p:nvPr/>
        </p:nvSpPr>
        <p:spPr>
          <a:xfrm>
            <a:off x="639528" y="127322"/>
            <a:ext cx="86308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Address Book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1C4852-4599-844B-EF2E-4448CE764D18}"/>
              </a:ext>
            </a:extLst>
          </p:cNvPr>
          <p:cNvSpPr txBox="1"/>
          <p:nvPr/>
        </p:nvSpPr>
        <p:spPr>
          <a:xfrm>
            <a:off x="639528" y="1064566"/>
            <a:ext cx="9469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Address Management for Billing Entries that can be selected at time of payment depending on which Credit Card is being used.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F68549-7E10-3B5B-3CB0-25CA5E97D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40" y="2012324"/>
            <a:ext cx="8444314" cy="4001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296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6E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E9A4A402-B325-313F-E254-178CE32EB3BC}"/>
              </a:ext>
            </a:extLst>
          </p:cNvPr>
          <p:cNvGrpSpPr/>
          <p:nvPr/>
        </p:nvGrpSpPr>
        <p:grpSpPr>
          <a:xfrm>
            <a:off x="6477001" y="0"/>
            <a:ext cx="5714999" cy="6858000"/>
            <a:chOff x="6477001" y="0"/>
            <a:chExt cx="5714999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9F94079-700F-E705-3242-1F4B4C2D7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653"/>
            <a:stretch/>
          </p:blipFill>
          <p:spPr>
            <a:xfrm>
              <a:off x="8753475" y="0"/>
              <a:ext cx="3438525" cy="6858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FB54BCE-3D79-C530-2B71-A3B905C77C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7899" t="97068" r="31348"/>
            <a:stretch/>
          </p:blipFill>
          <p:spPr>
            <a:xfrm>
              <a:off x="6477001" y="6656913"/>
              <a:ext cx="2276474" cy="20108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523D26C-6577-4C0F-6139-AE4DD80A7B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8" t="83889" r="81071" b="9167"/>
          <a:stretch/>
        </p:blipFill>
        <p:spPr>
          <a:xfrm>
            <a:off x="0" y="6381749"/>
            <a:ext cx="1695450" cy="4762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B9B401-C603-ED7B-1B54-73E9B08DB50E}"/>
              </a:ext>
            </a:extLst>
          </p:cNvPr>
          <p:cNvSpPr txBox="1"/>
          <p:nvPr/>
        </p:nvSpPr>
        <p:spPr>
          <a:xfrm>
            <a:off x="357558" y="1191457"/>
            <a:ext cx="5643823" cy="2816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Invoice Payment Solution that can Integrate with any ERP and Payment Provider.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Includes:</a:t>
            </a:r>
          </a:p>
          <a:p>
            <a:endParaRPr lang="en-US" sz="900" dirty="0">
              <a:solidFill>
                <a:schemeClr val="bg1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Customer Portal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Virtual Terminal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Clarity Connect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7FF239-FBA7-1ABF-3014-3C127A6A054F}"/>
              </a:ext>
            </a:extLst>
          </p:cNvPr>
          <p:cNvSpPr/>
          <p:nvPr/>
        </p:nvSpPr>
        <p:spPr>
          <a:xfrm>
            <a:off x="357558" y="254014"/>
            <a:ext cx="29453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Overview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6A563C8-F781-6C6C-FCCB-4706ED5D45E2}"/>
              </a:ext>
            </a:extLst>
          </p:cNvPr>
          <p:cNvGrpSpPr/>
          <p:nvPr/>
        </p:nvGrpSpPr>
        <p:grpSpPr>
          <a:xfrm>
            <a:off x="3300319" y="314787"/>
            <a:ext cx="2945360" cy="753984"/>
            <a:chOff x="3891027" y="263933"/>
            <a:chExt cx="3611044" cy="927524"/>
          </a:xfrm>
        </p:grpSpPr>
        <p:pic>
          <p:nvPicPr>
            <p:cNvPr id="8" name="Graphic 7" descr="Server with solid fill">
              <a:extLst>
                <a:ext uri="{FF2B5EF4-FFF2-40B4-BE49-F238E27FC236}">
                  <a16:creationId xmlns:a16="http://schemas.microsoft.com/office/drawing/2014/main" id="{90BE9A9F-4496-32A9-6649-3BD10357D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557057" y="263933"/>
              <a:ext cx="945014" cy="914400"/>
            </a:xfrm>
            <a:prstGeom prst="rect">
              <a:avLst/>
            </a:prstGeom>
          </p:spPr>
        </p:pic>
        <p:pic>
          <p:nvPicPr>
            <p:cNvPr id="9" name="Graphic 8" descr="Monitor with solid fill">
              <a:extLst>
                <a:ext uri="{FF2B5EF4-FFF2-40B4-BE49-F238E27FC236}">
                  <a16:creationId xmlns:a16="http://schemas.microsoft.com/office/drawing/2014/main" id="{BE7C0237-3884-F9B4-2FAC-350C2828B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830415" y="277057"/>
              <a:ext cx="945014" cy="914400"/>
            </a:xfrm>
            <a:prstGeom prst="rect">
              <a:avLst/>
            </a:prstGeom>
          </p:spPr>
        </p:pic>
        <p:pic>
          <p:nvPicPr>
            <p:cNvPr id="10" name="Graphic 9" descr="Register outline">
              <a:extLst>
                <a:ext uri="{FF2B5EF4-FFF2-40B4-BE49-F238E27FC236}">
                  <a16:creationId xmlns:a16="http://schemas.microsoft.com/office/drawing/2014/main" id="{49E1B44C-AA97-52B5-0A72-009B9B7D1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891027" y="277057"/>
              <a:ext cx="945014" cy="914400"/>
            </a:xfrm>
            <a:prstGeom prst="rect">
              <a:avLst/>
            </a:prstGeom>
          </p:spPr>
        </p:pic>
        <p:pic>
          <p:nvPicPr>
            <p:cNvPr id="11" name="Graphic 10" descr="Circles with arrows outline">
              <a:extLst>
                <a:ext uri="{FF2B5EF4-FFF2-40B4-BE49-F238E27FC236}">
                  <a16:creationId xmlns:a16="http://schemas.microsoft.com/office/drawing/2014/main" id="{97DD5908-F60B-7562-A30E-05011B367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693735" y="263933"/>
              <a:ext cx="945014" cy="91440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2B73437-4571-CE6D-1431-53AEDC81FBE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9439" r="4782" b="6756"/>
          <a:stretch/>
        </p:blipFill>
        <p:spPr>
          <a:xfrm>
            <a:off x="6001381" y="1293226"/>
            <a:ext cx="4875542" cy="48704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945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6E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7C86330-5FC2-03A9-1804-385F7D39B1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8" t="83889" r="81071" b="9167"/>
          <a:stretch/>
        </p:blipFill>
        <p:spPr>
          <a:xfrm>
            <a:off x="0" y="6380147"/>
            <a:ext cx="1695450" cy="47625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9A4A402-B325-313F-E254-178CE32EB3BC}"/>
              </a:ext>
            </a:extLst>
          </p:cNvPr>
          <p:cNvGrpSpPr/>
          <p:nvPr/>
        </p:nvGrpSpPr>
        <p:grpSpPr>
          <a:xfrm>
            <a:off x="6477001" y="0"/>
            <a:ext cx="5714999" cy="6858000"/>
            <a:chOff x="6477001" y="0"/>
            <a:chExt cx="5714999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9F94079-700F-E705-3242-1F4B4C2D7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653"/>
            <a:stretch/>
          </p:blipFill>
          <p:spPr>
            <a:xfrm>
              <a:off x="8753475" y="0"/>
              <a:ext cx="3438525" cy="6858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FB54BCE-3D79-C530-2B71-A3B905C77C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7899" t="97068" r="31348"/>
            <a:stretch/>
          </p:blipFill>
          <p:spPr>
            <a:xfrm>
              <a:off x="6477001" y="6656913"/>
              <a:ext cx="2276474" cy="201086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55A34F9-66E4-711A-602F-A6A4390E0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414" y="2012322"/>
            <a:ext cx="8430326" cy="4001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607DF2-B5C7-5A75-D009-AC1A7FE89CB0}"/>
              </a:ext>
            </a:extLst>
          </p:cNvPr>
          <p:cNvSpPr txBox="1"/>
          <p:nvPr/>
        </p:nvSpPr>
        <p:spPr>
          <a:xfrm>
            <a:off x="639528" y="127322"/>
            <a:ext cx="86308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Wallet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1C4852-4599-844B-EF2E-4448CE764D18}"/>
              </a:ext>
            </a:extLst>
          </p:cNvPr>
          <p:cNvSpPr txBox="1"/>
          <p:nvPr/>
        </p:nvSpPr>
        <p:spPr>
          <a:xfrm>
            <a:off x="639528" y="1064566"/>
            <a:ext cx="9469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A PCI Compliant Payment Module that allows the Customer to save Cards to their Account and then select from their saved payment methods when submitting payment. </a:t>
            </a:r>
          </a:p>
        </p:txBody>
      </p:sp>
    </p:spTree>
    <p:extLst>
      <p:ext uri="{BB962C8B-B14F-4D97-AF65-F5344CB8AC3E}">
        <p14:creationId xmlns:p14="http://schemas.microsoft.com/office/powerpoint/2010/main" val="302234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6E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7C86330-5FC2-03A9-1804-385F7D39B1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8" t="83889" r="81071" b="9167"/>
          <a:stretch/>
        </p:blipFill>
        <p:spPr>
          <a:xfrm>
            <a:off x="0" y="6380147"/>
            <a:ext cx="1695450" cy="47625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9A4A402-B325-313F-E254-178CE32EB3B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477001" y="0"/>
            <a:ext cx="5714999" cy="6858000"/>
            <a:chOff x="6477001" y="0"/>
            <a:chExt cx="5714999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9F94079-700F-E705-3242-1F4B4C2D7C9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68653"/>
            <a:stretch/>
          </p:blipFill>
          <p:spPr>
            <a:xfrm>
              <a:off x="8753475" y="0"/>
              <a:ext cx="3438525" cy="6858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FB54BCE-3D79-C530-2B71-A3B905C77CE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47899" t="97068" r="31348"/>
            <a:stretch/>
          </p:blipFill>
          <p:spPr>
            <a:xfrm>
              <a:off x="6477001" y="6656913"/>
              <a:ext cx="2276474" cy="201086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3607DF2-B5C7-5A75-D009-AC1A7FE89CB0}"/>
              </a:ext>
            </a:extLst>
          </p:cNvPr>
          <p:cNvSpPr txBox="1"/>
          <p:nvPr/>
        </p:nvSpPr>
        <p:spPr>
          <a:xfrm>
            <a:off x="644865" y="107236"/>
            <a:ext cx="86308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Virtual Terminal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CCA960-07C9-5708-4A9E-3B0B1126032D}"/>
              </a:ext>
            </a:extLst>
          </p:cNvPr>
          <p:cNvSpPr txBox="1"/>
          <p:nvPr/>
        </p:nvSpPr>
        <p:spPr>
          <a:xfrm>
            <a:off x="662263" y="1030566"/>
            <a:ext cx="45622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Virtual Terminal is a clone of the Customer Portal.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Includes a Customer Selector that only displays for Users with the CSR Role.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The CSR can utilize the Account Search Field and User Drop Down to select which Customer they are assisting.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The Virtual Terminal filters the data within the UI to show all Information associated with the User they select.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18C9B1-5FBD-7F62-9526-296DF52BDB15}"/>
              </a:ext>
            </a:extLst>
          </p:cNvPr>
          <p:cNvSpPr txBox="1"/>
          <p:nvPr/>
        </p:nvSpPr>
        <p:spPr>
          <a:xfrm>
            <a:off x="235468" y="4901505"/>
            <a:ext cx="4885172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i="1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Note: Virtual Terminal uses Account Associations to control which Customers show up within the Drop Down. </a:t>
            </a:r>
            <a:r>
              <a:rPr lang="en-US" sz="1400" b="1" i="1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400" b="1" i="1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Virtual Terminal can control whether the CSR can see all or specific sub-sets of Customers</a:t>
            </a:r>
            <a:endParaRPr lang="en-US" sz="1200" b="1" i="1" u="sng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5E0B39-CC9C-7D0F-AF4D-438F17B9A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7469" y="1091710"/>
            <a:ext cx="5119705" cy="3883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1750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7A6CD8-8A33-25B1-E936-E00C553231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6390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CF79AC-A42D-12EE-4A9D-3FB125FE85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AE556A-EAA3-A8BA-B8EC-3CEB991BA579}"/>
              </a:ext>
            </a:extLst>
          </p:cNvPr>
          <p:cNvSpPr/>
          <p:nvPr/>
        </p:nvSpPr>
        <p:spPr>
          <a:xfrm>
            <a:off x="145143" y="964288"/>
            <a:ext cx="1967593" cy="1257300"/>
          </a:xfrm>
          <a:prstGeom prst="rect">
            <a:avLst/>
          </a:prstGeom>
          <a:solidFill>
            <a:schemeClr val="accent4">
              <a:lumMod val="60000"/>
              <a:lumOff val="40000"/>
              <a:alpha val="19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090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B6F031-5B64-52B0-22F1-C31F1D0789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019" t="1648" b="28956"/>
          <a:stretch/>
        </p:blipFill>
        <p:spPr>
          <a:xfrm>
            <a:off x="6668215" y="102978"/>
            <a:ext cx="4796288" cy="40502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08C3FE-6331-D5E9-AC25-7F82D55813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8" r="41981" b="28956"/>
          <a:stretch/>
        </p:blipFill>
        <p:spPr>
          <a:xfrm>
            <a:off x="226316" y="102978"/>
            <a:ext cx="6390143" cy="39045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7F1429-B16F-5B93-5247-08F9A1E6AF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608" r="73427"/>
          <a:stretch/>
        </p:blipFill>
        <p:spPr>
          <a:xfrm>
            <a:off x="0" y="4587299"/>
            <a:ext cx="4651695" cy="227070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1F054B0-C77C-9C86-19D3-1FC213FB3781}"/>
              </a:ext>
            </a:extLst>
          </p:cNvPr>
          <p:cNvGrpSpPr/>
          <p:nvPr/>
        </p:nvGrpSpPr>
        <p:grpSpPr>
          <a:xfrm>
            <a:off x="8245910" y="3036498"/>
            <a:ext cx="3946090" cy="3821825"/>
            <a:chOff x="8245910" y="3036498"/>
            <a:chExt cx="3946090" cy="382182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4FCF8CD-5A5C-D720-7C10-AD5C9F955E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345"/>
            <a:stretch/>
          </p:blipFill>
          <p:spPr>
            <a:xfrm>
              <a:off x="9601200" y="3036498"/>
              <a:ext cx="2590800" cy="382150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BAA3E4A-5F85-A5D3-6A21-97CE367F17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096"/>
            <a:stretch/>
          </p:blipFill>
          <p:spPr>
            <a:xfrm>
              <a:off x="8245910" y="3422650"/>
              <a:ext cx="3946089" cy="3435673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AC70AE6-9589-42C6-7160-12A7A35C0F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95746" b="-1"/>
          <a:stretch/>
        </p:blipFill>
        <p:spPr>
          <a:xfrm>
            <a:off x="7000" y="-1"/>
            <a:ext cx="48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25419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83F6DDD-C500-CE2E-360F-7500A8694FAB}"/>
              </a:ext>
            </a:extLst>
          </p:cNvPr>
          <p:cNvGrpSpPr/>
          <p:nvPr/>
        </p:nvGrpSpPr>
        <p:grpSpPr>
          <a:xfrm>
            <a:off x="8067674" y="3000375"/>
            <a:ext cx="4124325" cy="3857624"/>
            <a:chOff x="8997350" y="3139358"/>
            <a:chExt cx="3194650" cy="32959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7639B88-BD9F-6CB7-2FAD-B9D5C10362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246" b="11367"/>
            <a:stretch/>
          </p:blipFill>
          <p:spPr>
            <a:xfrm>
              <a:off x="10328988" y="3139358"/>
              <a:ext cx="1863012" cy="329594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4FAB22F-694E-2B27-92D3-F0BCE90570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394" t="3033" b="19571"/>
            <a:stretch/>
          </p:blipFill>
          <p:spPr>
            <a:xfrm>
              <a:off x="8997350" y="3252158"/>
              <a:ext cx="3194649" cy="2878054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F55697B-671D-7580-E1B6-C23BBAC051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08" b="55278"/>
          <a:stretch/>
        </p:blipFill>
        <p:spPr>
          <a:xfrm>
            <a:off x="6096000" y="0"/>
            <a:ext cx="5382529" cy="3067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3723FB-BD8E-911E-2E48-9C2466944B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5" t="7538" r="7150" b="12266"/>
          <a:stretch/>
        </p:blipFill>
        <p:spPr>
          <a:xfrm>
            <a:off x="331419" y="1198487"/>
            <a:ext cx="5494789" cy="42112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E83C5B-D544-C00B-F9F6-DC9F511F9B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311" b="83338"/>
          <a:stretch/>
        </p:blipFill>
        <p:spPr>
          <a:xfrm>
            <a:off x="0" y="1"/>
            <a:ext cx="6162675" cy="114266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68037F9-8D07-E1B2-FF31-5F1704BDABC1}"/>
              </a:ext>
            </a:extLst>
          </p:cNvPr>
          <p:cNvGrpSpPr/>
          <p:nvPr/>
        </p:nvGrpSpPr>
        <p:grpSpPr>
          <a:xfrm>
            <a:off x="6350" y="-1"/>
            <a:ext cx="488951" cy="6858000"/>
            <a:chOff x="6350" y="-1"/>
            <a:chExt cx="488951" cy="6858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7A90C38-A340-E65B-BEA8-405CAD317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-1" r="95746" b="-1"/>
            <a:stretch/>
          </p:blipFill>
          <p:spPr>
            <a:xfrm>
              <a:off x="7000" y="-1"/>
              <a:ext cx="488301" cy="6858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9A0AEFB-FB39-9892-8BA6-FFD012247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3339" r="97113" b="5411"/>
            <a:stretch/>
          </p:blipFill>
          <p:spPr>
            <a:xfrm>
              <a:off x="6350" y="0"/>
              <a:ext cx="331419" cy="771525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AF104E5-3334-0E76-8CD4-C168DFB975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15" t="77778" r="27309"/>
          <a:stretch/>
        </p:blipFill>
        <p:spPr>
          <a:xfrm>
            <a:off x="495301" y="5334000"/>
            <a:ext cx="7848599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33158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9EC068-4CA3-DFBF-238C-83C03E60C4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997" t="9933" b="9387"/>
          <a:stretch/>
        </p:blipFill>
        <p:spPr>
          <a:xfrm>
            <a:off x="6469811" y="1828155"/>
            <a:ext cx="5600370" cy="50298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E30ABB-FEFD-0B05-AB48-996A5AA2B5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37" r="58564"/>
          <a:stretch/>
        </p:blipFill>
        <p:spPr>
          <a:xfrm>
            <a:off x="0" y="4926562"/>
            <a:ext cx="4558192" cy="1931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BBD8FE-D42B-EADB-0F2B-90C611F46A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9" t="3610" r="43411" b="82566"/>
          <a:stretch/>
        </p:blipFill>
        <p:spPr>
          <a:xfrm>
            <a:off x="457200" y="517585"/>
            <a:ext cx="6012611" cy="49170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F04025F-8EB3-4CA8-62C3-7EF349B61188}"/>
              </a:ext>
            </a:extLst>
          </p:cNvPr>
          <p:cNvGrpSpPr/>
          <p:nvPr/>
        </p:nvGrpSpPr>
        <p:grpSpPr>
          <a:xfrm>
            <a:off x="701490" y="1240762"/>
            <a:ext cx="3165660" cy="3159788"/>
            <a:chOff x="7085576" y="866953"/>
            <a:chExt cx="2924355" cy="27518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5199B61-02A2-AE70-9CD7-5BBF6CE38D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3489" t="15439" r="10899" b="75951"/>
            <a:stretch/>
          </p:blipFill>
          <p:spPr>
            <a:xfrm>
              <a:off x="7085576" y="866953"/>
              <a:ext cx="2924355" cy="30623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5596033-2E81-CF9F-1728-C7EFBFD951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3489" t="24049" r="19767" b="7195"/>
            <a:stretch/>
          </p:blipFill>
          <p:spPr>
            <a:xfrm>
              <a:off x="7085576" y="1173189"/>
              <a:ext cx="1911775" cy="244559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84D0AC-EF2D-EAF1-E0EC-CB666B8668F3}"/>
              </a:ext>
            </a:extLst>
          </p:cNvPr>
          <p:cNvGrpSpPr/>
          <p:nvPr/>
        </p:nvGrpSpPr>
        <p:grpSpPr>
          <a:xfrm>
            <a:off x="6350" y="-1"/>
            <a:ext cx="488951" cy="6858000"/>
            <a:chOff x="6350" y="-1"/>
            <a:chExt cx="488951" cy="6858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D8D6DC1-E480-D920-C020-DC1904B9B7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-1" r="95746" b="-1"/>
            <a:stretch/>
          </p:blipFill>
          <p:spPr>
            <a:xfrm>
              <a:off x="7000" y="-1"/>
              <a:ext cx="488301" cy="6858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37BA965-CC62-EB60-53F0-F5ABD14B2F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3339" r="97113" b="5411"/>
            <a:stretch/>
          </p:blipFill>
          <p:spPr>
            <a:xfrm>
              <a:off x="6350" y="0"/>
              <a:ext cx="331419" cy="771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0929479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6E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E9A4A402-B325-313F-E254-178CE32EB3B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477001" y="0"/>
            <a:ext cx="5714999" cy="6858000"/>
            <a:chOff x="6477001" y="0"/>
            <a:chExt cx="5714999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9F94079-700F-E705-3242-1F4B4C2D7C9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2"/>
            <a:srcRect l="68653"/>
            <a:stretch/>
          </p:blipFill>
          <p:spPr>
            <a:xfrm>
              <a:off x="8753475" y="0"/>
              <a:ext cx="3438525" cy="6858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FB54BCE-3D79-C530-2B71-A3B905C77CE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2"/>
            <a:srcRect l="47899" t="97068" r="31348"/>
            <a:stretch/>
          </p:blipFill>
          <p:spPr>
            <a:xfrm>
              <a:off x="6477001" y="6656913"/>
              <a:ext cx="2276474" cy="201086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E077BFF-CE18-48FC-88EC-FDBFCAB4CDD2}"/>
              </a:ext>
            </a:extLst>
          </p:cNvPr>
          <p:cNvSpPr txBox="1"/>
          <p:nvPr/>
        </p:nvSpPr>
        <p:spPr>
          <a:xfrm>
            <a:off x="1713135" y="916238"/>
            <a:ext cx="5892765" cy="2485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License, Installation, and Configuration: $15,000</a:t>
            </a:r>
          </a:p>
          <a:p>
            <a:endParaRPr lang="en-US" sz="7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Covers the Customer Portal, Virtual Terminal, &amp; Integration Platform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No ongoing license costs (one-time cost) and no throttling or limits on queries, numbers of records, etc. </a:t>
            </a:r>
          </a:p>
          <a:p>
            <a:endParaRPr lang="en-US" sz="7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pPr lvl="1"/>
            <a:endParaRPr lang="en-US" sz="7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pPr lvl="1"/>
            <a:endParaRPr lang="en-US" sz="1400" dirty="0">
              <a:solidFill>
                <a:schemeClr val="bg1"/>
              </a:solidFill>
            </a:endParaRPr>
          </a:p>
          <a:p>
            <a:endParaRPr lang="en-US" sz="105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Graphic 15" descr="Call center outline">
            <a:extLst>
              <a:ext uri="{FF2B5EF4-FFF2-40B4-BE49-F238E27FC236}">
                <a16:creationId xmlns:a16="http://schemas.microsoft.com/office/drawing/2014/main" id="{AB5BD003-98B9-AD67-B68D-F5016AE983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1776" y="3711190"/>
            <a:ext cx="1212978" cy="1212978"/>
          </a:xfrm>
          <a:prstGeom prst="rect">
            <a:avLst/>
          </a:prstGeom>
        </p:spPr>
      </p:pic>
      <p:pic>
        <p:nvPicPr>
          <p:cNvPr id="17" name="Graphic 16" descr="Bar graph with upward trend outline">
            <a:extLst>
              <a:ext uri="{FF2B5EF4-FFF2-40B4-BE49-F238E27FC236}">
                <a16:creationId xmlns:a16="http://schemas.microsoft.com/office/drawing/2014/main" id="{FBEC3564-419A-3D8D-41B7-A5B1DF1CFB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5412" y="5128428"/>
            <a:ext cx="1105706" cy="1105706"/>
          </a:xfrm>
          <a:prstGeom prst="rect">
            <a:avLst/>
          </a:prstGeom>
        </p:spPr>
      </p:pic>
      <p:pic>
        <p:nvPicPr>
          <p:cNvPr id="18" name="Graphic 17" descr="Contract outline">
            <a:extLst>
              <a:ext uri="{FF2B5EF4-FFF2-40B4-BE49-F238E27FC236}">
                <a16:creationId xmlns:a16="http://schemas.microsoft.com/office/drawing/2014/main" id="{D7ED5BAA-F92F-256C-6070-F765026351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1776" y="958147"/>
            <a:ext cx="1212978" cy="121297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3DD4498-6BC9-5B71-BB2F-89419BD0656A}"/>
              </a:ext>
            </a:extLst>
          </p:cNvPr>
          <p:cNvCxnSpPr>
            <a:cxnSpLocks/>
          </p:cNvCxnSpPr>
          <p:nvPr/>
        </p:nvCxnSpPr>
        <p:spPr>
          <a:xfrm>
            <a:off x="452140" y="2323098"/>
            <a:ext cx="71243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Graphic 21" descr="Blockchain outline">
            <a:extLst>
              <a:ext uri="{FF2B5EF4-FFF2-40B4-BE49-F238E27FC236}">
                <a16:creationId xmlns:a16="http://schemas.microsoft.com/office/drawing/2014/main" id="{5B15D82B-5FAB-AC2F-37D3-9584C2ABDC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1065" y="2531875"/>
            <a:ext cx="914400" cy="914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6E4B24D-B76A-E83E-8E7A-47C85D88CBD6}"/>
              </a:ext>
            </a:extLst>
          </p:cNvPr>
          <p:cNvSpPr txBox="1"/>
          <p:nvPr/>
        </p:nvSpPr>
        <p:spPr>
          <a:xfrm>
            <a:off x="591220" y="66089"/>
            <a:ext cx="26500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Pricing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ECE95FB-4516-7962-AF8B-F00397A788A4}"/>
              </a:ext>
            </a:extLst>
          </p:cNvPr>
          <p:cNvCxnSpPr>
            <a:cxnSpLocks/>
          </p:cNvCxnSpPr>
          <p:nvPr/>
        </p:nvCxnSpPr>
        <p:spPr>
          <a:xfrm>
            <a:off x="490921" y="3627402"/>
            <a:ext cx="71243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6EACBE5-1171-34B4-4D33-00BFD26408BE}"/>
              </a:ext>
            </a:extLst>
          </p:cNvPr>
          <p:cNvCxnSpPr>
            <a:cxnSpLocks/>
          </p:cNvCxnSpPr>
          <p:nvPr/>
        </p:nvCxnSpPr>
        <p:spPr>
          <a:xfrm>
            <a:off x="490921" y="4990759"/>
            <a:ext cx="71243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695CA1B-F54E-B2F8-091D-66940AF7AE26}"/>
              </a:ext>
            </a:extLst>
          </p:cNvPr>
          <p:cNvSpPr txBox="1"/>
          <p:nvPr/>
        </p:nvSpPr>
        <p:spPr>
          <a:xfrm>
            <a:off x="1774754" y="5128428"/>
            <a:ext cx="5840484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Upgrades</a:t>
            </a:r>
          </a:p>
          <a:p>
            <a:endParaRPr lang="en-US" sz="7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Upgrades are optional.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Can be Subscription-Based (Monthly) or One-Time Purchases at a percentage of the total license cost. (pricing varies)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84E1DB-37D3-11BA-AB4D-6E2E4FC33148}"/>
              </a:ext>
            </a:extLst>
          </p:cNvPr>
          <p:cNvSpPr txBox="1"/>
          <p:nvPr/>
        </p:nvSpPr>
        <p:spPr>
          <a:xfrm>
            <a:off x="1774754" y="3759964"/>
            <a:ext cx="6094562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OR - SaaS </a:t>
            </a:r>
            <a:r>
              <a:rPr lang="en-US" sz="2000" dirty="0">
                <a:solidFill>
                  <a:schemeClr val="bg1"/>
                </a:solidFill>
              </a:rPr>
              <a:t>(Subscription): $599/month</a:t>
            </a:r>
          </a:p>
          <a:p>
            <a:endParaRPr lang="en-US" sz="7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2-year Minimum Commitment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Support Hours accrue at 1 hour per month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Support Hours never expire.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5D1C0D-9E0B-83E7-0FDE-500E0ACFAF3A}"/>
              </a:ext>
            </a:extLst>
          </p:cNvPr>
          <p:cNvSpPr txBox="1"/>
          <p:nvPr/>
        </p:nvSpPr>
        <p:spPr>
          <a:xfrm>
            <a:off x="1774754" y="2519456"/>
            <a:ext cx="5840484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Customizations (Optional)</a:t>
            </a:r>
          </a:p>
          <a:p>
            <a:endParaRPr lang="en-US" sz="7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Variable depending on complexity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Billed at the standard rates ($200/hr.) </a:t>
            </a:r>
          </a:p>
        </p:txBody>
      </p:sp>
    </p:spTree>
    <p:extLst>
      <p:ext uri="{BB962C8B-B14F-4D97-AF65-F5344CB8AC3E}">
        <p14:creationId xmlns:p14="http://schemas.microsoft.com/office/powerpoint/2010/main" val="38071232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6E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E9A4A402-B325-313F-E254-178CE32EB3BC}"/>
              </a:ext>
            </a:extLst>
          </p:cNvPr>
          <p:cNvGrpSpPr/>
          <p:nvPr/>
        </p:nvGrpSpPr>
        <p:grpSpPr>
          <a:xfrm>
            <a:off x="6477001" y="0"/>
            <a:ext cx="5714999" cy="6858000"/>
            <a:chOff x="6477001" y="0"/>
            <a:chExt cx="5714999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9F94079-700F-E705-3242-1F4B4C2D7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653"/>
            <a:stretch/>
          </p:blipFill>
          <p:spPr>
            <a:xfrm>
              <a:off x="8753475" y="0"/>
              <a:ext cx="3438525" cy="6858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FB54BCE-3D79-C530-2B71-A3B905C77C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7899" t="97068" r="31348"/>
            <a:stretch/>
          </p:blipFill>
          <p:spPr>
            <a:xfrm>
              <a:off x="6477001" y="6656913"/>
              <a:ext cx="2276474" cy="20108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523D26C-6577-4C0F-6139-AE4DD80A7B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8" t="83889" r="81071" b="9167"/>
          <a:stretch/>
        </p:blipFill>
        <p:spPr>
          <a:xfrm>
            <a:off x="0" y="6381749"/>
            <a:ext cx="1695450" cy="4762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7FF239-FBA7-1ABF-3014-3C127A6A054F}"/>
              </a:ext>
            </a:extLst>
          </p:cNvPr>
          <p:cNvSpPr/>
          <p:nvPr/>
        </p:nvSpPr>
        <p:spPr>
          <a:xfrm>
            <a:off x="348033" y="201913"/>
            <a:ext cx="58298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System Architecture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B73437-4571-CE6D-1431-53AEDC81FB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439" r="4782" b="6756"/>
          <a:stretch/>
        </p:blipFill>
        <p:spPr>
          <a:xfrm>
            <a:off x="6096000" y="1436830"/>
            <a:ext cx="4619625" cy="46147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797159-EE50-4763-0EF3-47FD6FA37977}"/>
              </a:ext>
            </a:extLst>
          </p:cNvPr>
          <p:cNvSpPr txBox="1"/>
          <p:nvPr/>
        </p:nvSpPr>
        <p:spPr>
          <a:xfrm>
            <a:off x="475487" y="1158649"/>
            <a:ext cx="5242359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1. The ERP/CRM/EMR</a:t>
            </a:r>
          </a:p>
          <a:p>
            <a:endParaRPr lang="en-US" sz="10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Your ERP/CRM/EMR will be the “Source of Truth” for all Customers and Invoices.</a:t>
            </a:r>
          </a:p>
          <a:p>
            <a:pPr lvl="1"/>
            <a:endParaRPr lang="en-US" sz="1200" dirty="0">
              <a:solidFill>
                <a:schemeClr val="bg1"/>
              </a:solidFill>
            </a:endParaRPr>
          </a:p>
          <a:p>
            <a:r>
              <a:rPr lang="en-US" u="sng" dirty="0">
                <a:solidFill>
                  <a:schemeClr val="bg1"/>
                </a:solidFill>
              </a:rPr>
              <a:t>2. The Payment Gateway</a:t>
            </a:r>
          </a:p>
          <a:p>
            <a:endParaRPr lang="en-US" sz="10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Must be PCI Compliant, support Tokenization, and have an accessible API.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u="sng" dirty="0">
                <a:solidFill>
                  <a:schemeClr val="bg1"/>
                </a:solidFill>
              </a:rPr>
              <a:t>3. Clarity Connect: The Integration Platform</a:t>
            </a:r>
          </a:p>
          <a:p>
            <a:endParaRPr lang="en-US" sz="10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Connect is the middleware that sits between the source of truth and the Customer Portal for synchronizing Customers, Invoices, and Payments.</a:t>
            </a:r>
          </a:p>
          <a:p>
            <a:endParaRPr lang="en-US" u="sng" dirty="0">
              <a:solidFill>
                <a:schemeClr val="bg1"/>
              </a:solidFill>
            </a:endParaRPr>
          </a:p>
          <a:p>
            <a:r>
              <a:rPr lang="en-US" u="sng" dirty="0">
                <a:solidFill>
                  <a:schemeClr val="bg1"/>
                </a:solidFill>
              </a:rPr>
              <a:t>4. CEF: The Customer Portal/Virtual Terminal</a:t>
            </a:r>
          </a:p>
          <a:p>
            <a:endParaRPr lang="en-US" sz="10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The Customer Portal is a simplified version of our eCommerce Platform that only includes the Account Settings and Invoice Modules from the User Dashboard.</a:t>
            </a:r>
          </a:p>
          <a:p>
            <a:pPr lvl="1"/>
            <a:endParaRPr lang="en-US" sz="12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B1936B-4C6C-FBAA-ACC1-AFCF5C56CD12}"/>
              </a:ext>
            </a:extLst>
          </p:cNvPr>
          <p:cNvSpPr/>
          <p:nvPr/>
        </p:nvSpPr>
        <p:spPr>
          <a:xfrm>
            <a:off x="435275" y="3072654"/>
            <a:ext cx="5282571" cy="2430999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F25BDC-08E6-0B6B-2CF2-C18FD62986B7}"/>
              </a:ext>
            </a:extLst>
          </p:cNvPr>
          <p:cNvSpPr/>
          <p:nvPr/>
        </p:nvSpPr>
        <p:spPr>
          <a:xfrm>
            <a:off x="6930861" y="4969255"/>
            <a:ext cx="6095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8B138C-5B69-CCEA-CD5A-11B9B81B6515}"/>
              </a:ext>
            </a:extLst>
          </p:cNvPr>
          <p:cNvSpPr/>
          <p:nvPr/>
        </p:nvSpPr>
        <p:spPr>
          <a:xfrm>
            <a:off x="7024688" y="1396331"/>
            <a:ext cx="11811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4A0FA4-D320-4996-0ED4-4A707B70CE39}"/>
              </a:ext>
            </a:extLst>
          </p:cNvPr>
          <p:cNvSpPr/>
          <p:nvPr/>
        </p:nvSpPr>
        <p:spPr>
          <a:xfrm>
            <a:off x="7541770" y="3690865"/>
            <a:ext cx="33221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C23EC0-8262-15C7-59B8-AB92C886D3BA}"/>
              </a:ext>
            </a:extLst>
          </p:cNvPr>
          <p:cNvSpPr/>
          <p:nvPr/>
        </p:nvSpPr>
        <p:spPr>
          <a:xfrm>
            <a:off x="7552865" y="2561285"/>
            <a:ext cx="31001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4</a:t>
            </a:r>
            <a:endParaRPr lang="en-US" sz="3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966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7044185-0081-1ECA-65EC-F7CE4DD4A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46967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F5FAB09D-0533-D159-A7F9-8808AAB86D64}"/>
              </a:ext>
            </a:extLst>
          </p:cNvPr>
          <p:cNvSpPr/>
          <p:nvPr/>
        </p:nvSpPr>
        <p:spPr>
          <a:xfrm rot="10800000">
            <a:off x="882318" y="4041432"/>
            <a:ext cx="429208" cy="14929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F511CB9-10CF-2805-AFFE-8D7777E1C4BA}"/>
              </a:ext>
            </a:extLst>
          </p:cNvPr>
          <p:cNvSpPr/>
          <p:nvPr/>
        </p:nvSpPr>
        <p:spPr>
          <a:xfrm rot="10800000">
            <a:off x="1432292" y="1691387"/>
            <a:ext cx="429208" cy="14929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DDB052-8152-2AE1-5FF9-ED5EDD24F2C5}"/>
              </a:ext>
            </a:extLst>
          </p:cNvPr>
          <p:cNvSpPr/>
          <p:nvPr/>
        </p:nvSpPr>
        <p:spPr>
          <a:xfrm>
            <a:off x="168676" y="1938666"/>
            <a:ext cx="1409699" cy="1496684"/>
          </a:xfrm>
          <a:prstGeom prst="rect">
            <a:avLst/>
          </a:prstGeom>
          <a:solidFill>
            <a:schemeClr val="accent4">
              <a:lumMod val="60000"/>
              <a:lumOff val="40000"/>
              <a:alpha val="19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251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FDC9ECF-5F5E-F56A-CAB4-DD6BDDADC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0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1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31BAF1-7BE3-2987-216B-A14832F3C4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55" r="34359" b="78194"/>
          <a:stretch/>
        </p:blipFill>
        <p:spPr>
          <a:xfrm>
            <a:off x="0" y="285750"/>
            <a:ext cx="7200900" cy="1114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194BD6-71C3-898D-A1D9-F1BA90CC6C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777" r="47904" b="39861"/>
          <a:stretch/>
        </p:blipFill>
        <p:spPr>
          <a:xfrm>
            <a:off x="204788" y="1409701"/>
            <a:ext cx="5715000" cy="256222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5BD9677-501F-1B8D-6598-7B612FF81A7C}"/>
              </a:ext>
            </a:extLst>
          </p:cNvPr>
          <p:cNvGrpSpPr/>
          <p:nvPr/>
        </p:nvGrpSpPr>
        <p:grpSpPr>
          <a:xfrm>
            <a:off x="6896100" y="0"/>
            <a:ext cx="5295900" cy="6858000"/>
            <a:chOff x="6896100" y="0"/>
            <a:chExt cx="5295900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32D35D8-B404-C21C-7AE1-63955FC791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1724" t="44028"/>
            <a:stretch/>
          </p:blipFill>
          <p:spPr>
            <a:xfrm>
              <a:off x="6896100" y="3019425"/>
              <a:ext cx="5295900" cy="383857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58F0502-0ECC-6F58-4543-8D3DCD7FBF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4488" b="55972"/>
            <a:stretch/>
          </p:blipFill>
          <p:spPr>
            <a:xfrm>
              <a:off x="8296274" y="0"/>
              <a:ext cx="3895725" cy="3019426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36A0A65-CAA8-AC70-D570-5D1D69687D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88" r="76644" b="88194"/>
          <a:stretch/>
        </p:blipFill>
        <p:spPr>
          <a:xfrm>
            <a:off x="0" y="428625"/>
            <a:ext cx="2562225" cy="3714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3652A6-2EB6-AB21-1A04-95933884D9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000" r="47904" b="-1"/>
          <a:stretch/>
        </p:blipFill>
        <p:spPr>
          <a:xfrm>
            <a:off x="214312" y="3971925"/>
            <a:ext cx="5715000" cy="27432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4779E68-9CC6-C7DA-C3F2-03933C4401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24" t="82222"/>
          <a:stretch/>
        </p:blipFill>
        <p:spPr>
          <a:xfrm>
            <a:off x="6896099" y="5638800"/>
            <a:ext cx="52959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560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E89650-C788-7B53-A2E7-D918A3CF1F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-579"/>
          <a:stretch/>
        </p:blipFill>
        <p:spPr>
          <a:xfrm>
            <a:off x="0" y="74814"/>
            <a:ext cx="12192000" cy="670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75610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5F9B23-C790-196B-9007-F320E9F432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57"/>
          <a:stretch/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45D1F5-79CE-C7B2-538D-233F1159A0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678" b="80000"/>
          <a:stretch/>
        </p:blipFill>
        <p:spPr>
          <a:xfrm>
            <a:off x="0" y="0"/>
            <a:ext cx="5867400" cy="13715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3428EF-5E7B-3D0E-B68F-7332EE31F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00" r="46678" b="58194"/>
          <a:stretch/>
        </p:blipFill>
        <p:spPr>
          <a:xfrm>
            <a:off x="0" y="1371600"/>
            <a:ext cx="5867400" cy="1495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87E5C6-C3AE-C7E8-E631-AB6EB1402B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806" r="46678" b="36389"/>
          <a:stretch/>
        </p:blipFill>
        <p:spPr>
          <a:xfrm>
            <a:off x="0" y="2867024"/>
            <a:ext cx="5867400" cy="1495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C4BFA9-51DC-DAE5-D6F4-830B311B10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611" r="46678"/>
          <a:stretch/>
        </p:blipFill>
        <p:spPr>
          <a:xfrm>
            <a:off x="0" y="4362448"/>
            <a:ext cx="5867400" cy="249555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C997BB1-2367-1FA2-B617-CC10405BA248}"/>
              </a:ext>
            </a:extLst>
          </p:cNvPr>
          <p:cNvSpPr/>
          <p:nvPr/>
        </p:nvSpPr>
        <p:spPr>
          <a:xfrm>
            <a:off x="1977030" y="3027204"/>
            <a:ext cx="247020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i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*Included with SaaS Pricing</a:t>
            </a:r>
          </a:p>
        </p:txBody>
      </p:sp>
    </p:spTree>
    <p:extLst>
      <p:ext uri="{BB962C8B-B14F-4D97-AF65-F5344CB8AC3E}">
        <p14:creationId xmlns:p14="http://schemas.microsoft.com/office/powerpoint/2010/main" val="408402240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3813</TotalTime>
  <Words>916</Words>
  <Application>Microsoft Macintosh PowerPoint</Application>
  <PresentationFormat>Widescreen</PresentationFormat>
  <Paragraphs>133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Kyle Sanford</dc:creator>
  <cp:lastModifiedBy>Kyle Sanford</cp:lastModifiedBy>
  <cp:revision>14</cp:revision>
  <dcterms:created xsi:type="dcterms:W3CDTF">2022-06-15T12:33:13Z</dcterms:created>
  <dcterms:modified xsi:type="dcterms:W3CDTF">2024-05-13T19:15:34Z</dcterms:modified>
</cp:coreProperties>
</file>